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8" r:id="rId1"/>
    <p:sldMasterId id="2147483648" r:id="rId2"/>
    <p:sldMasterId id="2147483660" r:id="rId3"/>
    <p:sldMasterId id="2147483701" r:id="rId4"/>
  </p:sldMasterIdLst>
  <p:notesMasterIdLst>
    <p:notesMasterId r:id="rId18"/>
  </p:notesMasterIdLst>
  <p:sldIdLst>
    <p:sldId id="256" r:id="rId5"/>
    <p:sldId id="257" r:id="rId6"/>
    <p:sldId id="259" r:id="rId7"/>
    <p:sldId id="279" r:id="rId8"/>
    <p:sldId id="287" r:id="rId9"/>
    <p:sldId id="288" r:id="rId10"/>
    <p:sldId id="298" r:id="rId11"/>
    <p:sldId id="297" r:id="rId12"/>
    <p:sldId id="296" r:id="rId13"/>
    <p:sldId id="283" r:id="rId14"/>
    <p:sldId id="286" r:id="rId15"/>
    <p:sldId id="274" r:id="rId16"/>
    <p:sldId id="275" r:id="rId17"/>
  </p:sldIdLst>
  <p:sldSz cx="12801600" cy="7315200"/>
  <p:notesSz cx="6858000" cy="9144000"/>
  <p:embeddedFontLst>
    <p:embeddedFont>
      <p:font typeface="Bebas Neue Bold" panose="020B0606020202050201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Light" panose="020B0306030504020204" pitchFamily="34" charset="0"/>
      <p:regular r:id="rId28"/>
      <p:italic r:id="rId29"/>
    </p:embeddedFont>
    <p:embeddedFont>
      <p:font typeface="Open Sans Semibold" panose="020B0706030804020204" pitchFamily="34" charset="0"/>
      <p:regular r:id="rId30"/>
      <p:bold r:id="rId31"/>
      <p:italic r:id="rId32"/>
      <p:boldItalic r:id="rId33"/>
    </p:embeddedFont>
    <p:embeddedFont>
      <p:font typeface="Patua One" panose="020B0604020202020204" charset="0"/>
      <p:regular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Roboto Light" panose="02000000000000000000" pitchFamily="2" charset="0"/>
      <p:regular r:id="rId39"/>
      <p:italic r:id="rId40"/>
    </p:embeddedFont>
    <p:embeddedFont>
      <p:font typeface="Segoe UI" panose="020B0502040204020203" pitchFamily="34" charset="0"/>
      <p:regular r:id="rId41"/>
      <p:bold r:id="rId42"/>
      <p:italic r:id="rId43"/>
      <p:boldItalic r:id="rId44"/>
    </p:embeddedFont>
    <p:embeddedFont>
      <p:font typeface="Segoe UI Light" panose="020B0502040204020203" pitchFamily="34" charset="0"/>
      <p:regular r:id="rId45"/>
      <p:italic r:id="rId46"/>
    </p:embeddedFont>
    <p:embeddedFont>
      <p:font typeface="Segoe UI Semibold" panose="020B0702040204020203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12A88F-4677-8209-5536-165BD01D5041}" name="David Linder" initials="DL" userId="S::David.Linder@sublimemedia.com::f4827747-70ba-4851-aae2-ca5e228953af" providerId="AD"/>
  <p188:author id="{D354D7B3-3215-21F1-5B9D-F20797D87EA9}" name="Eileen Moreland" initials="EM" userId="S::eileen.moreland@sublimemedia.com::95653f02-e99a-48f1-936b-bc3208f795aa" providerId="AD"/>
  <p188:author id="{DF8028C4-D1C6-1E7F-4B3F-50AF8FD48367}" name="Jason Gray" initials="JG" userId="S::jgray@microsoft.com::91fb3429-938a-4150-8160-18d78948f7cd" providerId="AD"/>
  <p188:author id="{999ACAEC-ECDC-A648-5C39-E93952571B76}" name="Eva Bond" initials="EB" userId="qtUK4LgA3OA1MPV42U612OPi+n9p28TGYU1LD1E5OdA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AFCF"/>
    <a:srgbClr val="A8E7E1"/>
    <a:srgbClr val="A9E9E2"/>
    <a:srgbClr val="ECEBDF"/>
    <a:srgbClr val="EDEBE1"/>
    <a:srgbClr val="0078D4"/>
    <a:srgbClr val="F3F0BF"/>
    <a:srgbClr val="A8F3FF"/>
    <a:srgbClr val="0C59A4"/>
    <a:srgbClr val="132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434D63-6AAD-43E9-BECE-205E1D47A4E5}" v="24" dt="2023-02-22T18:49:21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80412" autoAdjust="0"/>
  </p:normalViewPr>
  <p:slideViewPr>
    <p:cSldViewPr snapToGrid="0" showGuides="1">
      <p:cViewPr varScale="1">
        <p:scale>
          <a:sx n="61" d="100"/>
          <a:sy n="61" d="100"/>
        </p:scale>
        <p:origin x="1277" y="62"/>
      </p:cViewPr>
      <p:guideLst>
        <p:guide orient="horz" pos="2304"/>
        <p:guide pos="40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font" Target="fonts/font29.fntdata"/><Relationship Id="rId50" Type="http://schemas.openxmlformats.org/officeDocument/2006/relationships/font" Target="fonts/font32.fntdata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11.fntdata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font" Target="fonts/font30.fntdata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font" Target="fonts/font28.fntdata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font" Target="fonts/font31.fntdata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Bond" userId="qtUK4LgA3OA1MPV42U612OPi+n9p28TGYU1LD1E5OdA=" providerId="None" clId="Web-{A6434D63-6AAD-43E9-BECE-205E1D47A4E5}"/>
    <pc:docChg chg="modSld">
      <pc:chgData name="Eva Bond" userId="qtUK4LgA3OA1MPV42U612OPi+n9p28TGYU1LD1E5OdA=" providerId="None" clId="Web-{A6434D63-6AAD-43E9-BECE-205E1D47A4E5}" dt="2023-02-22T18:49:21.535" v="23" actId="20577"/>
      <pc:docMkLst>
        <pc:docMk/>
      </pc:docMkLst>
      <pc:sldChg chg="modSp">
        <pc:chgData name="Eva Bond" userId="qtUK4LgA3OA1MPV42U612OPi+n9p28TGYU1LD1E5OdA=" providerId="None" clId="Web-{A6434D63-6AAD-43E9-BECE-205E1D47A4E5}" dt="2023-02-22T18:49:21.535" v="23" actId="20577"/>
        <pc:sldMkLst>
          <pc:docMk/>
          <pc:sldMk cId="2988154194" sldId="256"/>
        </pc:sldMkLst>
        <pc:spChg chg="mod">
          <ac:chgData name="Eva Bond" userId="qtUK4LgA3OA1MPV42U612OPi+n9p28TGYU1LD1E5OdA=" providerId="None" clId="Web-{A6434D63-6AAD-43E9-BECE-205E1D47A4E5}" dt="2023-02-22T18:49:21.535" v="23" actId="20577"/>
          <ac:spMkLst>
            <pc:docMk/>
            <pc:sldMk cId="2988154194" sldId="256"/>
            <ac:spMk id="2" creationId="{B3BC4632-579A-E2D3-7B83-B870B2C72EF9}"/>
          </ac:spMkLst>
        </pc:spChg>
        <pc:spChg chg="mod">
          <ac:chgData name="Eva Bond" userId="qtUK4LgA3OA1MPV42U612OPi+n9p28TGYU1LD1E5OdA=" providerId="None" clId="Web-{A6434D63-6AAD-43E9-BECE-205E1D47A4E5}" dt="2023-02-22T18:49:15.441" v="20" actId="20577"/>
          <ac:spMkLst>
            <pc:docMk/>
            <pc:sldMk cId="2988154194" sldId="256"/>
            <ac:spMk id="3" creationId="{82A64BEB-BAB3-1227-677F-9E3279F3CD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6EEDC-B1CF-4737-A358-F809B812CB0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43000"/>
            <a:ext cx="540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CAE57-805C-47EA-B025-51CE2E170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0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CAE57-805C-47EA-B025-51CE2E1701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71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CAE57-805C-47EA-B025-51CE2E1701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2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sz="1100" dirty="0"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CAE57-805C-47EA-B025-51CE2E1701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7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CAE57-805C-47EA-B025-51CE2E1701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23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CAE57-805C-47EA-B025-51CE2E1701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3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CAE57-805C-47EA-B025-51CE2E1701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8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CAE57-805C-47EA-B025-51CE2E1701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05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CAE57-805C-47EA-B025-51CE2E1701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CAE57-805C-47EA-B025-51CE2E1701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1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CAE57-805C-47EA-B025-51CE2E1701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CAE57-805C-47EA-B025-51CE2E1701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06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B4889-5EC6-47BF-A44A-32530FD870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46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43000"/>
            <a:ext cx="54006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B4889-5EC6-47BF-A44A-32530FD870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8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197187"/>
            <a:ext cx="9601200" cy="254677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42174"/>
            <a:ext cx="9601200" cy="176614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1F59-40C4-4743-A343-470CD621395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5E5-400C-4BD2-B5F1-15111414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8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1F59-40C4-4743-A343-470CD621395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5E5-400C-4BD2-B5F1-15111414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9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389467"/>
            <a:ext cx="276034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389467"/>
            <a:ext cx="8121015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1F59-40C4-4743-A343-470CD621395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5E5-400C-4BD2-B5F1-15111414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1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E10A-2639-44C1-9EB8-EF173273C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108F2-6F0F-4B88-BD44-9B1B36BDF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69BBC-EE68-456A-BDF7-9A305416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EA10-7E4E-4CCE-814D-5240FEBD0F3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0DE11-5F26-4CDB-BBA0-F7F21833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67CE-9344-49C4-8A8E-B1EDC216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234F-0420-49BD-9051-4D4D7B69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3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E10A-2639-44C1-9EB8-EF173273C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108F2-6F0F-4B88-BD44-9B1B36BDF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69BBC-EE68-456A-BDF7-9A305416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EA10-7E4E-4CCE-814D-5240FEBD0F3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0DE11-5F26-4CDB-BBA0-F7F21833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67CE-9344-49C4-8A8E-B1EDC216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234F-0420-49BD-9051-4D4D7B69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1F59-40C4-4743-A343-470CD621395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5E5-400C-4BD2-B5F1-15111414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4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823721"/>
            <a:ext cx="11041380" cy="304291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4895428"/>
            <a:ext cx="11041380" cy="160019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1F59-40C4-4743-A343-470CD621395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5E5-400C-4BD2-B5F1-15111414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1947333"/>
            <a:ext cx="544068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1F59-40C4-4743-A343-470CD621395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5E5-400C-4BD2-B5F1-15111414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3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389467"/>
            <a:ext cx="1104138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793241"/>
            <a:ext cx="5415676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672080"/>
            <a:ext cx="5415676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793241"/>
            <a:ext cx="5442347" cy="87883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672080"/>
            <a:ext cx="5442347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1F59-40C4-4743-A343-470CD621395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5E5-400C-4BD2-B5F1-15111414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4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1F59-40C4-4743-A343-470CD621395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5E5-400C-4BD2-B5F1-15111414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0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1F59-40C4-4743-A343-470CD621395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5E5-400C-4BD2-B5F1-15111414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3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053254"/>
            <a:ext cx="6480810" cy="51985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1F59-40C4-4743-A343-470CD621395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5E5-400C-4BD2-B5F1-15111414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0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487680"/>
            <a:ext cx="4128849" cy="17068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053254"/>
            <a:ext cx="6480810" cy="51985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194560"/>
            <a:ext cx="4128849" cy="40656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1F59-40C4-4743-A343-470CD621395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5E5-400C-4BD2-B5F1-15111414E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6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E2A1F59-40C4-4743-A343-470CD6213957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9DD05E5-400C-4BD2-B5F1-15111414E8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6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9" r:id="rId2"/>
    <p:sldLayoutId id="2147483663" r:id="rId3"/>
    <p:sldLayoutId id="2147483664" r:id="rId4"/>
    <p:sldLayoutId id="2147483665" r:id="rId5"/>
    <p:sldLayoutId id="2147483666" r:id="rId6"/>
    <p:sldLayoutId id="2147483700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Patua One" panose="02000000000000000000" pitchFamily="2" charset="0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2B0AC3-C387-403C-8C17-6599DE0BC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33AE2-E1FE-4FD3-B7BF-A69CD65B0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9FB9-ACB2-4F87-9D74-D0DA98D7C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7EA10-7E4E-4CCE-814D-5240FEBD0F3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F8D5B-BFC1-41C0-886F-C3C34F90F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2B966-8393-4347-878D-AADFC6156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234F-0420-49BD-9051-4D4D7B69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2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ebas Neue Bold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2B0AC3-C387-403C-8C17-6599DE0BC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389467"/>
            <a:ext cx="1104138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33AE2-E1FE-4FD3-B7BF-A69CD65B0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1947333"/>
            <a:ext cx="1104138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9FB9-ACB2-4F87-9D74-D0DA98D7C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7EA10-7E4E-4CCE-814D-5240FEBD0F3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F8D5B-BFC1-41C0-886F-C3C34F90F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2B966-8393-4347-878D-AADFC6156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234F-0420-49BD-9051-4D4D7B69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2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sublimemedia.com/" TargetMode="External"/><Relationship Id="rId7" Type="http://schemas.openxmlformats.org/officeDocument/2006/relationships/hyperlink" Target="https://www.linkedin.com/company/sublime-medi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sublimemedia.com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hyperlink" Target="https://sublimemedia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sublime-media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C4632-579A-E2D3-7B83-B870B2C7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9483" y="1028795"/>
            <a:ext cx="7094095" cy="2546773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bg1"/>
                </a:solidFill>
                <a:latin typeface="Patua One"/>
              </a:rPr>
              <a:t>Let learners lead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64BEB-BAB3-1227-677F-9E3279F3C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9483" y="3673782"/>
            <a:ext cx="7465103" cy="17661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dirty="0">
                <a:solidFill>
                  <a:schemeClr val="accent2"/>
                </a:solidFill>
                <a:latin typeface="Open Sans"/>
                <a:ea typeface="Open Sans"/>
                <a:cs typeface="Open Sans"/>
              </a:rPr>
              <a:t>Lesson's from Microsoft's Social Learning Frontier</a:t>
            </a:r>
            <a:endParaRPr lang="en-US" sz="3600" dirty="0">
              <a:solidFill>
                <a:schemeClr val="accent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Picture 3" descr="A black and white sign&#10;&#10;Description automatically generated with medium confidence">
            <a:hlinkClick r:id="rId3"/>
            <a:extLst>
              <a:ext uri="{FF2B5EF4-FFF2-40B4-BE49-F238E27FC236}">
                <a16:creationId xmlns:a16="http://schemas.microsoft.com/office/drawing/2014/main" id="{E366414E-C198-26EC-92E0-2FA02885F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46" y="6303244"/>
            <a:ext cx="2923082" cy="433676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D6C653DA-56D2-CD41-080E-215894642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830"/>
            <a:ext cx="6257117" cy="5533370"/>
          </a:xfrm>
          <a:prstGeom prst="rect">
            <a:avLst/>
          </a:prstGeom>
        </p:spPr>
      </p:pic>
      <p:pic>
        <p:nvPicPr>
          <p:cNvPr id="12" name="Picture 11" descr="A picture containing mammal&#10;&#10;Description automatically generated">
            <a:extLst>
              <a:ext uri="{FF2B5EF4-FFF2-40B4-BE49-F238E27FC236}">
                <a16:creationId xmlns:a16="http://schemas.microsoft.com/office/drawing/2014/main" id="{41D32670-8827-279B-8480-C373B3D9340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65375" y="891009"/>
            <a:ext cx="2966794" cy="575024"/>
          </a:xfrm>
          <a:prstGeom prst="rect">
            <a:avLst/>
          </a:prstGeom>
          <a:effectLst/>
        </p:spPr>
      </p:pic>
      <p:pic>
        <p:nvPicPr>
          <p:cNvPr id="13" name="Picture 12" descr="A picture containing mammal&#10;&#10;Description automatically generated">
            <a:extLst>
              <a:ext uri="{FF2B5EF4-FFF2-40B4-BE49-F238E27FC236}">
                <a16:creationId xmlns:a16="http://schemas.microsoft.com/office/drawing/2014/main" id="{C1A508E4-F285-E00D-DEC4-47E99C9875A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9108" y="4203565"/>
            <a:ext cx="2966794" cy="575024"/>
          </a:xfrm>
          <a:prstGeom prst="rect">
            <a:avLst/>
          </a:prstGeom>
          <a:effectLst/>
        </p:spPr>
      </p:pic>
      <p:pic>
        <p:nvPicPr>
          <p:cNvPr id="5" name="Graphic 4">
            <a:hlinkClick r:id="rId7"/>
            <a:extLst>
              <a:ext uri="{FF2B5EF4-FFF2-40B4-BE49-F238E27FC236}">
                <a16:creationId xmlns:a16="http://schemas.microsoft.com/office/drawing/2014/main" id="{2694852F-C76C-D31C-90DB-3F2AE7461C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25437" y="6883293"/>
            <a:ext cx="204349" cy="2043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A033BC-3973-C3EC-0107-5F215724E7AA}"/>
              </a:ext>
            </a:extLst>
          </p:cNvPr>
          <p:cNvSpPr txBox="1">
            <a:spLocks/>
          </p:cNvSpPr>
          <p:nvPr/>
        </p:nvSpPr>
        <p:spPr>
          <a:xfrm>
            <a:off x="9945451" y="6805135"/>
            <a:ext cx="2353850" cy="54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sublimemedia.com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5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DC412-80C2-B018-4016-108070D2C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0" y="844445"/>
            <a:ext cx="11041380" cy="599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Segoe UI Semibold"/>
                <a:ea typeface="Roboto"/>
                <a:cs typeface="Segoe UI Semibold"/>
              </a:rPr>
              <a:t>UXO 1</a:t>
            </a:r>
            <a:endParaRPr lang="en-US" dirty="0">
              <a:latin typeface="Segoe UI Light"/>
              <a:ea typeface="Roboto"/>
              <a:cs typeface="Segoe U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BEF5E-DD2E-A684-E668-7421DE817A30}"/>
              </a:ext>
            </a:extLst>
          </p:cNvPr>
          <p:cNvSpPr txBox="1"/>
          <p:nvPr/>
        </p:nvSpPr>
        <p:spPr>
          <a:xfrm>
            <a:off x="3200399" y="4428391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Everyone participates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D4D07A-82F8-1DA0-9F34-18654BAC0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476583" y="2476818"/>
            <a:ext cx="1848431" cy="1845937"/>
          </a:xfrm>
          <a:prstGeom prst="rect">
            <a:avLst/>
          </a:prstGeom>
        </p:spPr>
      </p:pic>
      <p:pic>
        <p:nvPicPr>
          <p:cNvPr id="5" name="Picture 4" descr="A picture containing electronics, compact disk, vector graphics&#10;&#10;Description automatically generated">
            <a:extLst>
              <a:ext uri="{FF2B5EF4-FFF2-40B4-BE49-F238E27FC236}">
                <a16:creationId xmlns:a16="http://schemas.microsoft.com/office/drawing/2014/main" id="{132448EC-FCE2-B8E3-574A-8E386F18F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9" y="310214"/>
            <a:ext cx="1068462" cy="1068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66BFA3-770C-E8AC-F824-02EB64905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8148" y="5847524"/>
            <a:ext cx="1068462" cy="1068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AD706C-D613-D186-03EB-554F2E3827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2" y="6855011"/>
            <a:ext cx="1884938" cy="2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8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1C35236-F4BB-C82E-C2F3-9F75AF3D1277}"/>
              </a:ext>
            </a:extLst>
          </p:cNvPr>
          <p:cNvSpPr txBox="1">
            <a:spLocks/>
          </p:cNvSpPr>
          <p:nvPr/>
        </p:nvSpPr>
        <p:spPr>
          <a:xfrm>
            <a:off x="880110" y="844445"/>
            <a:ext cx="11041380" cy="599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6"/>
                </a:solidFill>
                <a:latin typeface="Segoe UI Semibold"/>
                <a:ea typeface="Roboto"/>
                <a:cs typeface="Segoe UI Semibold"/>
              </a:rPr>
              <a:t>UXO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9059D-3CE5-8B3A-0B03-D924B0B581D4}"/>
              </a:ext>
            </a:extLst>
          </p:cNvPr>
          <p:cNvSpPr txBox="1"/>
          <p:nvPr/>
        </p:nvSpPr>
        <p:spPr>
          <a:xfrm>
            <a:off x="3200399" y="4428391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Guide but don’t prescribe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01FE9D-C0DB-583C-BB7E-AD8CE9A47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879" y="310214"/>
            <a:ext cx="1068462" cy="10684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9857C-F63D-A80C-8232-D65D0722B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8148" y="5847523"/>
            <a:ext cx="1068463" cy="1068463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223AC24-A8EE-E96D-3F2A-C99779F7A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07" y="1978602"/>
            <a:ext cx="1497463" cy="2239109"/>
          </a:xfrm>
          <a:prstGeom prst="rect">
            <a:avLst/>
          </a:prstGeom>
        </p:spPr>
      </p:pic>
      <p:pic>
        <p:nvPicPr>
          <p:cNvPr id="5" name="Picture 4" descr="A black and white sign&#10;&#10;Description automatically generated with medium confidence">
            <a:hlinkClick r:id="rId6"/>
            <a:extLst>
              <a:ext uri="{FF2B5EF4-FFF2-40B4-BE49-F238E27FC236}">
                <a16:creationId xmlns:a16="http://schemas.microsoft.com/office/drawing/2014/main" id="{37A7B854-97B8-59F9-E3CE-689E2FD41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2" y="6860474"/>
            <a:ext cx="1884938" cy="27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4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D42093-44B7-89E8-DC9B-6193B1DF723B}"/>
              </a:ext>
            </a:extLst>
          </p:cNvPr>
          <p:cNvSpPr txBox="1"/>
          <p:nvPr/>
        </p:nvSpPr>
        <p:spPr>
          <a:xfrm>
            <a:off x="3315617" y="2098209"/>
            <a:ext cx="7568295" cy="27802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Social learning is always there,</a:t>
            </a:r>
            <a:r>
              <a:rPr lang="en-US" sz="2400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U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embrace it</a:t>
            </a:r>
            <a:r>
              <a:rPr lang="en-US" sz="2400" b="1" dirty="0"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>
              <a:spcBef>
                <a:spcPts val="0"/>
              </a:spcBef>
            </a:pPr>
            <a:r>
              <a:rPr lang="en-US" sz="2400" dirty="0"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People are </a:t>
            </a:r>
            <a:r>
              <a:rPr lang="en-US" sz="2400" b="1" dirty="0"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craving to invest </a:t>
            </a:r>
            <a:r>
              <a:rPr lang="en-US" sz="2400" dirty="0"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 their own learning</a:t>
            </a:r>
            <a:r>
              <a:rPr lang="en-US" sz="2400" b="1" dirty="0"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.</a:t>
            </a:r>
            <a:endParaRPr lang="en-US" sz="2400" b="1" dirty="0">
              <a:effectLst/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ffectLst/>
              <a:latin typeface="Open Sans Light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US" sz="2400" dirty="0">
                <a:latin typeface="Open Sans Light"/>
                <a:ea typeface="+mn-lt"/>
                <a:cs typeface="+mn-lt"/>
              </a:rPr>
              <a:t>Create an environment for</a:t>
            </a:r>
            <a:r>
              <a:rPr lang="en-US" sz="2400" dirty="0">
                <a:latin typeface="Segoe UI Semibold"/>
                <a:ea typeface="+mn-lt"/>
                <a:cs typeface="+mn-lt"/>
              </a:rPr>
              <a:t> </a:t>
            </a:r>
            <a:r>
              <a:rPr lang="en-US" sz="24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authentic connection</a:t>
            </a:r>
            <a:r>
              <a:rPr lang="en-US" sz="2400" dirty="0">
                <a:latin typeface="Open Sans Light"/>
                <a:ea typeface="+mn-lt"/>
                <a:cs typeface="+mn-lt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raphic 2" descr="Badge 1 with solid fill">
            <a:extLst>
              <a:ext uri="{FF2B5EF4-FFF2-40B4-BE49-F238E27FC236}">
                <a16:creationId xmlns:a16="http://schemas.microsoft.com/office/drawing/2014/main" id="{D5505F61-34E5-8378-BE88-4D2160F31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86114" y="2426600"/>
            <a:ext cx="529503" cy="529503"/>
          </a:xfrm>
          <a:prstGeom prst="rect">
            <a:avLst/>
          </a:prstGeom>
        </p:spPr>
      </p:pic>
      <p:pic>
        <p:nvPicPr>
          <p:cNvPr id="4" name="Graphic 3" descr="Badge with solid fill">
            <a:extLst>
              <a:ext uri="{FF2B5EF4-FFF2-40B4-BE49-F238E27FC236}">
                <a16:creationId xmlns:a16="http://schemas.microsoft.com/office/drawing/2014/main" id="{0E77638C-48B0-48E6-373E-EAD1D753D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6114" y="3164812"/>
            <a:ext cx="529503" cy="529503"/>
          </a:xfrm>
          <a:prstGeom prst="rect">
            <a:avLst/>
          </a:prstGeom>
        </p:spPr>
      </p:pic>
      <p:pic>
        <p:nvPicPr>
          <p:cNvPr id="6" name="Graphic 5" descr="Badge 3 with solid fill">
            <a:extLst>
              <a:ext uri="{FF2B5EF4-FFF2-40B4-BE49-F238E27FC236}">
                <a16:creationId xmlns:a16="http://schemas.microsoft.com/office/drawing/2014/main" id="{F89BD978-FA28-F8A3-9856-5BD9D42A8F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86114" y="3874379"/>
            <a:ext cx="529503" cy="529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BB819-04AE-EE79-AAFF-782A13361F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2" y="6855011"/>
            <a:ext cx="1884938" cy="2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D42E09-41C2-2810-77B7-E036FFB9C6C8}"/>
              </a:ext>
            </a:extLst>
          </p:cNvPr>
          <p:cNvSpPr/>
          <p:nvPr/>
        </p:nvSpPr>
        <p:spPr>
          <a:xfrm>
            <a:off x="6400800" y="0"/>
            <a:ext cx="6415627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706C3-39B2-53F3-9DD9-7A66A815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4273" y="5116146"/>
            <a:ext cx="4348680" cy="141393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Thank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C81DA-C399-351F-EB40-5F5ECE54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205" y="4395669"/>
            <a:ext cx="3310132" cy="5724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sublimemedia.com</a:t>
            </a:r>
            <a:endParaRPr lang="en-US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5108A71B-4CCA-5E41-83A7-B905A7002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055" y="626648"/>
            <a:ext cx="1743114" cy="448949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4CFC6EF-5021-7485-AB55-BB45222CA5C8}"/>
              </a:ext>
            </a:extLst>
          </p:cNvPr>
          <p:cNvGrpSpPr/>
          <p:nvPr/>
        </p:nvGrpSpPr>
        <p:grpSpPr>
          <a:xfrm>
            <a:off x="883205" y="3046851"/>
            <a:ext cx="4750868" cy="1221497"/>
            <a:chOff x="642573" y="3060892"/>
            <a:chExt cx="4750868" cy="122149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B3CFED-8964-766E-1093-5B4070E86F90}"/>
                </a:ext>
              </a:extLst>
            </p:cNvPr>
            <p:cNvGrpSpPr/>
            <p:nvPr/>
          </p:nvGrpSpPr>
          <p:grpSpPr>
            <a:xfrm>
              <a:off x="642573" y="3060892"/>
              <a:ext cx="4706738" cy="1221497"/>
              <a:chOff x="1143087" y="3088502"/>
              <a:chExt cx="3768121" cy="837510"/>
            </a:xfrm>
          </p:grpSpPr>
          <p:pic>
            <p:nvPicPr>
              <p:cNvPr id="4" name="Picture 3" descr="A black and white sign&#10;&#10;Description automatically generated with medium confidence">
                <a:extLst>
                  <a:ext uri="{FF2B5EF4-FFF2-40B4-BE49-F238E27FC236}">
                    <a16:creationId xmlns:a16="http://schemas.microsoft.com/office/drawing/2014/main" id="{2EEDE7FC-FCEA-8D67-1DAE-F45A63C0B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6984" y="3088502"/>
                <a:ext cx="2923082" cy="433676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8FD937-8F13-0752-F507-C1E2D0461C7E}"/>
                  </a:ext>
                </a:extLst>
              </p:cNvPr>
              <p:cNvSpPr txBox="1"/>
              <p:nvPr/>
            </p:nvSpPr>
            <p:spPr>
              <a:xfrm>
                <a:off x="1143087" y="3609475"/>
                <a:ext cx="3768121" cy="316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Patua One" panose="02000000000000000000" pitchFamily="2" charset="0"/>
                  </a:rPr>
                  <a:t>The Creative Agency for Learning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F732FF-566A-A2D0-233B-17AFCED75A0C}"/>
                </a:ext>
              </a:extLst>
            </p:cNvPr>
            <p:cNvSpPr txBox="1"/>
            <p:nvPr/>
          </p:nvSpPr>
          <p:spPr>
            <a:xfrm>
              <a:off x="5147997" y="3820724"/>
              <a:ext cx="2454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aseline="30000" dirty="0">
                  <a:solidFill>
                    <a:schemeClr val="accent2"/>
                  </a:solidFill>
                  <a:latin typeface="Patua One" panose="02000000000000000000" pitchFamily="2" charset="0"/>
                </a:rPr>
                <a:t>®</a:t>
              </a:r>
              <a:endParaRPr lang="en-US" sz="1200" dirty="0"/>
            </a:p>
          </p:txBody>
        </p:sp>
      </p:grpSp>
      <p:pic>
        <p:nvPicPr>
          <p:cNvPr id="13" name="Graphic 12">
            <a:hlinkClick r:id="rId6"/>
            <a:extLst>
              <a:ext uri="{FF2B5EF4-FFF2-40B4-BE49-F238E27FC236}">
                <a16:creationId xmlns:a16="http://schemas.microsoft.com/office/drawing/2014/main" id="{944340A8-AE30-1ED3-CF73-B067B6A7FD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5509" y="5018210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4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847A77-B314-1988-9A30-147225506DA2}"/>
              </a:ext>
            </a:extLst>
          </p:cNvPr>
          <p:cNvSpPr/>
          <p:nvPr/>
        </p:nvSpPr>
        <p:spPr>
          <a:xfrm>
            <a:off x="0" y="0"/>
            <a:ext cx="6400800" cy="4437089"/>
          </a:xfrm>
          <a:prstGeom prst="rect">
            <a:avLst/>
          </a:prstGeom>
          <a:solidFill>
            <a:srgbClr val="3CC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BF2547-EED3-BDBB-6A79-7F2EE8711242}"/>
              </a:ext>
            </a:extLst>
          </p:cNvPr>
          <p:cNvSpPr/>
          <p:nvPr/>
        </p:nvSpPr>
        <p:spPr>
          <a:xfrm>
            <a:off x="6400800" y="-1"/>
            <a:ext cx="6400800" cy="73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B435D-A2E2-909B-5440-2902D71468B7}"/>
              </a:ext>
            </a:extLst>
          </p:cNvPr>
          <p:cNvSpPr/>
          <p:nvPr/>
        </p:nvSpPr>
        <p:spPr>
          <a:xfrm>
            <a:off x="6400800" y="0"/>
            <a:ext cx="6400800" cy="4437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FE62FC-2FD3-86C5-1D08-D09C6E2EC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0574" y="5780221"/>
            <a:ext cx="2312605" cy="3450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C95DCF-0BFF-2E6B-4276-DCAF37FE9B25}"/>
              </a:ext>
            </a:extLst>
          </p:cNvPr>
          <p:cNvSpPr txBox="1"/>
          <p:nvPr/>
        </p:nvSpPr>
        <p:spPr>
          <a:xfrm>
            <a:off x="6822727" y="6189458"/>
            <a:ext cx="5739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Patua One" panose="02000000000000000000" pitchFamily="2" charset="0"/>
                <a:ea typeface="Open Sans" pitchFamily="2" charset="0"/>
                <a:cs typeface="Open Sans" pitchFamily="2" charset="0"/>
              </a:rPr>
              <a:t>The Creative Agency for Learning</a:t>
            </a:r>
            <a:endParaRPr lang="en-US" sz="2000" baseline="30000" dirty="0">
              <a:solidFill>
                <a:schemeClr val="tx2"/>
              </a:solidFill>
              <a:latin typeface="Patua One" panose="02000000000000000000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D15BEC-92E7-1444-7AE2-749A5EAB73A7}"/>
              </a:ext>
            </a:extLst>
          </p:cNvPr>
          <p:cNvSpPr txBox="1"/>
          <p:nvPr/>
        </p:nvSpPr>
        <p:spPr>
          <a:xfrm>
            <a:off x="339368" y="4712131"/>
            <a:ext cx="5821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Jason Gray</a:t>
            </a:r>
          </a:p>
          <a:p>
            <a:r>
              <a:rPr lang="en-US" sz="20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Senior Learning Development Consultant</a:t>
            </a:r>
            <a:endParaRPr lang="en-US" sz="2000" dirty="0">
              <a:latin typeface="-apple-system"/>
            </a:endParaRPr>
          </a:p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Microsoft</a:t>
            </a:r>
          </a:p>
          <a:p>
            <a:r>
              <a:rPr lang="en-US" sz="20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Global Early Career Team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E049C26A-CBBF-DB0D-C667-E10A903DC6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t="1739" r="742" b="32609"/>
          <a:stretch/>
        </p:blipFill>
        <p:spPr>
          <a:xfrm>
            <a:off x="1458989" y="417855"/>
            <a:ext cx="3520923" cy="3601379"/>
          </a:xfrm>
          <a:prstGeom prst="ellipse">
            <a:avLst/>
          </a:prstGeom>
          <a:ln w="76200" cap="rnd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A person wearing glasses and a hat&#10;&#10;Description automatically generated with medium confidence">
            <a:extLst>
              <a:ext uri="{FF2B5EF4-FFF2-40B4-BE49-F238E27FC236}">
                <a16:creationId xmlns:a16="http://schemas.microsoft.com/office/drawing/2014/main" id="{0DEA5C00-6E2A-DD84-42F1-A725A4D574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b="9687"/>
          <a:stretch/>
        </p:blipFill>
        <p:spPr>
          <a:xfrm>
            <a:off x="8284803" y="805489"/>
            <a:ext cx="2670891" cy="3092068"/>
          </a:xfrm>
          <a:prstGeom prst="roundRect">
            <a:avLst>
              <a:gd name="adj" fmla="val 16667"/>
            </a:avLst>
          </a:prstGeom>
          <a:solidFill>
            <a:srgbClr val="132D4E"/>
          </a:solidFill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AEDDA6-7E5E-6296-B61E-561A55ED42B4}"/>
              </a:ext>
            </a:extLst>
          </p:cNvPr>
          <p:cNvSpPr txBox="1"/>
          <p:nvPr/>
        </p:nvSpPr>
        <p:spPr>
          <a:xfrm>
            <a:off x="6840674" y="4725889"/>
            <a:ext cx="4909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David Linder</a:t>
            </a:r>
          </a:p>
          <a:p>
            <a:r>
              <a:rPr lang="en-US" sz="20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Co-founder and Creative Director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3AC04C-8C78-8944-7BDA-CCCFB9B702D0}"/>
              </a:ext>
            </a:extLst>
          </p:cNvPr>
          <p:cNvSpPr txBox="1"/>
          <p:nvPr/>
        </p:nvSpPr>
        <p:spPr>
          <a:xfrm>
            <a:off x="10575934" y="6203525"/>
            <a:ext cx="2454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aseline="30000" dirty="0">
                <a:latin typeface="Patua One" panose="02000000000000000000" pitchFamily="2" charset="0"/>
              </a:rPr>
              <a:t>®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A6F44-D7E3-F461-424E-D0860E8CF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2" y="6855011"/>
            <a:ext cx="1884938" cy="2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2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4B3AB63-9802-F4CD-7676-561459196A2D}"/>
              </a:ext>
            </a:extLst>
          </p:cNvPr>
          <p:cNvGrpSpPr/>
          <p:nvPr/>
        </p:nvGrpSpPr>
        <p:grpSpPr>
          <a:xfrm>
            <a:off x="1035269" y="1838117"/>
            <a:ext cx="10729299" cy="3612935"/>
            <a:chOff x="1035269" y="1838117"/>
            <a:chExt cx="10729299" cy="36129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3BE35F9-F5BB-CFF6-FAAF-0501ED054C93}"/>
                </a:ext>
              </a:extLst>
            </p:cNvPr>
            <p:cNvSpPr/>
            <p:nvPr/>
          </p:nvSpPr>
          <p:spPr>
            <a:xfrm>
              <a:off x="1397876" y="2218248"/>
              <a:ext cx="10005848" cy="23227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tIns="640080" rIns="365760" bIns="365760" rtlCol="0" anchor="ctr"/>
            <a:lstStyle/>
            <a:p>
              <a:pPr lvl="0" indent="-1097280" defTabSz="960120">
                <a:lnSpc>
                  <a:spcPct val="90000"/>
                </a:lnSpc>
                <a:spcBef>
                  <a:spcPts val="1050"/>
                </a:spcBef>
              </a:pPr>
              <a:r>
                <a:rPr lang="en-US" sz="5400" dirty="0">
                  <a:solidFill>
                    <a:srgbClr val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The path to personal insight leads through other people.</a:t>
              </a:r>
            </a:p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A7DFFA-FC76-35A0-C282-5EA3E4C475E3}"/>
                </a:ext>
              </a:extLst>
            </p:cNvPr>
            <p:cNvSpPr txBox="1"/>
            <p:nvPr/>
          </p:nvSpPr>
          <p:spPr>
            <a:xfrm>
              <a:off x="5451882" y="4866277"/>
              <a:ext cx="52266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effectLst/>
                  <a:latin typeface="Patua One" panose="02000000000000000000" pitchFamily="2" charset="0"/>
                  <a:ea typeface="Open Sans" pitchFamily="2" charset="0"/>
                  <a:cs typeface="Open Sans" pitchFamily="2" charset="0"/>
                </a:rPr>
                <a:t>– David Dunning </a:t>
              </a:r>
              <a:endParaRPr lang="en-US" sz="3200" dirty="0">
                <a:latin typeface="Patua One" panose="02000000000000000000" pitchFamily="2" charset="0"/>
                <a:ea typeface="Open Sans" pitchFamily="2" charset="0"/>
                <a:cs typeface="Open Sans" pitchFamily="2" charset="0"/>
              </a:endParaRPr>
            </a:p>
          </p:txBody>
        </p:sp>
        <p:pic>
          <p:nvPicPr>
            <p:cNvPr id="8" name="Graphic 7" descr="Open quotation mark with solid fill">
              <a:extLst>
                <a:ext uri="{FF2B5EF4-FFF2-40B4-BE49-F238E27FC236}">
                  <a16:creationId xmlns:a16="http://schemas.microsoft.com/office/drawing/2014/main" id="{D88E4F97-E0CC-7228-12CD-3FEC385A5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5269" y="1838117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Open quotation mark with solid fill">
              <a:extLst>
                <a:ext uri="{FF2B5EF4-FFF2-40B4-BE49-F238E27FC236}">
                  <a16:creationId xmlns:a16="http://schemas.microsoft.com/office/drawing/2014/main" id="{AEA0851C-CF3A-2A18-8FB7-4E1DCB34C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0850168" y="4083835"/>
              <a:ext cx="914400" cy="9144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523B5BD-1AE0-793B-AE0E-A680B199AD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2" y="6855011"/>
            <a:ext cx="1884938" cy="2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6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FC463B-95DF-3D1F-7488-25E15AADF00D}"/>
              </a:ext>
            </a:extLst>
          </p:cNvPr>
          <p:cNvSpPr/>
          <p:nvPr/>
        </p:nvSpPr>
        <p:spPr>
          <a:xfrm>
            <a:off x="0" y="0"/>
            <a:ext cx="4268367" cy="7315200"/>
          </a:xfrm>
          <a:prstGeom prst="rect">
            <a:avLst/>
          </a:prstGeom>
          <a:solidFill>
            <a:srgbClr val="A8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0FB66-E433-08E0-DB69-B9D96D74223C}"/>
              </a:ext>
            </a:extLst>
          </p:cNvPr>
          <p:cNvSpPr/>
          <p:nvPr/>
        </p:nvSpPr>
        <p:spPr>
          <a:xfrm>
            <a:off x="4264866" y="0"/>
            <a:ext cx="4268367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8513E2-DB0F-0965-BB7A-48FA3C5BD21F}"/>
              </a:ext>
            </a:extLst>
          </p:cNvPr>
          <p:cNvSpPr/>
          <p:nvPr/>
        </p:nvSpPr>
        <p:spPr>
          <a:xfrm>
            <a:off x="8533233" y="0"/>
            <a:ext cx="4268367" cy="7315200"/>
          </a:xfrm>
          <a:prstGeom prst="rect">
            <a:avLst/>
          </a:prstGeom>
          <a:solidFill>
            <a:srgbClr val="132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5AE7C-A1CB-7E1A-1702-BFC45C5D369D}"/>
              </a:ext>
            </a:extLst>
          </p:cNvPr>
          <p:cNvSpPr/>
          <p:nvPr/>
        </p:nvSpPr>
        <p:spPr>
          <a:xfrm>
            <a:off x="0" y="0"/>
            <a:ext cx="12801600" cy="1508886"/>
          </a:xfrm>
          <a:prstGeom prst="rect">
            <a:avLst/>
          </a:prstGeom>
          <a:solidFill>
            <a:srgbClr val="007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Aspire Pi program objectives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0A2A8B-6DBA-1C8A-8E91-DF6378C3D00A}"/>
              </a:ext>
            </a:extLst>
          </p:cNvPr>
          <p:cNvSpPr txBox="1">
            <a:spLocks/>
          </p:cNvSpPr>
          <p:nvPr/>
        </p:nvSpPr>
        <p:spPr>
          <a:xfrm>
            <a:off x="854585" y="4762834"/>
            <a:ext cx="2559197" cy="7063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132D4E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For us, by us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48BCED-1DC2-13AC-7102-42B169B3BB23}"/>
              </a:ext>
            </a:extLst>
          </p:cNvPr>
          <p:cNvSpPr txBox="1">
            <a:spLocks/>
          </p:cNvSpPr>
          <p:nvPr/>
        </p:nvSpPr>
        <p:spPr>
          <a:xfrm>
            <a:off x="4513173" y="4762834"/>
            <a:ext cx="3670641" cy="16831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132D4E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Self-directed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132D4E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rPr>
              <a:t>No facilitator, no expert, </a:t>
            </a:r>
            <a:br>
              <a:rPr lang="en-US" sz="2400" dirty="0">
                <a:solidFill>
                  <a:srgbClr val="132D4E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rPr>
            </a:br>
            <a:r>
              <a:rPr lang="en-US" sz="2400" dirty="0">
                <a:solidFill>
                  <a:srgbClr val="132D4E"/>
                </a:solidFill>
                <a:latin typeface="Segoe UI" panose="020B0502040204020203" pitchFamily="34" charset="0"/>
                <a:ea typeface="Open Sans Semibold" panose="020B0706030804020204" pitchFamily="34" charset="0"/>
                <a:cs typeface="Segoe UI" panose="020B0502040204020203" pitchFamily="34" charset="0"/>
              </a:rPr>
              <a:t>no trainer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D138E8-4F30-6D24-36F0-5E82C8D4AB6B}"/>
              </a:ext>
            </a:extLst>
          </p:cNvPr>
          <p:cNvSpPr txBox="1">
            <a:spLocks/>
          </p:cNvSpPr>
          <p:nvPr/>
        </p:nvSpPr>
        <p:spPr>
          <a:xfrm>
            <a:off x="9065622" y="4762834"/>
            <a:ext cx="3226527" cy="1663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 learning objectives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You heard us: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learning objectives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ea typeface="Open Sans Semibold" panose="020B0706030804020204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F2100CE-9916-48F3-9084-52E06A8CC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3" y="3106156"/>
            <a:ext cx="3437559" cy="122474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9B9F29A-452B-4BA0-5064-BA22C14AE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2889447"/>
            <a:ext cx="1714500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EDA06F-7225-84B3-CBB1-7A9E4AC426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9688" y="2430625"/>
            <a:ext cx="1883501" cy="2080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4A7854-A8AA-5A42-226C-5024C4C83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2" y="6855011"/>
            <a:ext cx="1884938" cy="2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2F42E15B-0D47-6C94-BD19-B9B20E26DFEE}"/>
              </a:ext>
            </a:extLst>
          </p:cNvPr>
          <p:cNvSpPr/>
          <p:nvPr/>
        </p:nvSpPr>
        <p:spPr>
          <a:xfrm>
            <a:off x="3470868" y="2366484"/>
            <a:ext cx="5878152" cy="1026655"/>
          </a:xfrm>
          <a:prstGeom prst="leftRightArrow">
            <a:avLst>
              <a:gd name="adj1" fmla="val 64298"/>
              <a:gd name="adj2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6BF579-1336-E66C-D285-BAE03E98979C}"/>
              </a:ext>
            </a:extLst>
          </p:cNvPr>
          <p:cNvSpPr/>
          <p:nvPr/>
        </p:nvSpPr>
        <p:spPr>
          <a:xfrm>
            <a:off x="790502" y="4339571"/>
            <a:ext cx="3024637" cy="1773200"/>
          </a:xfrm>
          <a:prstGeom prst="rect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ctr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Self-directed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Expert optional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Free-form conversation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Spontaneous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0F7D26-F9F6-1271-FFD7-8F234DA84302}"/>
              </a:ext>
            </a:extLst>
          </p:cNvPr>
          <p:cNvSpPr/>
          <p:nvPr/>
        </p:nvSpPr>
        <p:spPr>
          <a:xfrm>
            <a:off x="9093901" y="4339571"/>
            <a:ext cx="3024637" cy="1773200"/>
          </a:xfrm>
          <a:prstGeom prst="rect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ctr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Instructor-led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Prescriptive conversation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Rigid</a:t>
            </a:r>
          </a:p>
        </p:txBody>
      </p:sp>
      <p:pic>
        <p:nvPicPr>
          <p:cNvPr id="15" name="Picture 14" descr="Schematic&#10;&#10;Description automatically generated">
            <a:extLst>
              <a:ext uri="{FF2B5EF4-FFF2-40B4-BE49-F238E27FC236}">
                <a16:creationId xmlns:a16="http://schemas.microsoft.com/office/drawing/2014/main" id="{1DE3C913-3865-8172-0638-992211D3A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95" y="1828168"/>
            <a:ext cx="2218652" cy="2216026"/>
          </a:xfrm>
          <a:prstGeom prst="rect">
            <a:avLst/>
          </a:prstGeom>
        </p:spPr>
      </p:pic>
      <p:pic>
        <p:nvPicPr>
          <p:cNvPr id="16" name="Picture 15" descr="Schematic&#10;&#10;Description automatically generated">
            <a:extLst>
              <a:ext uri="{FF2B5EF4-FFF2-40B4-BE49-F238E27FC236}">
                <a16:creationId xmlns:a16="http://schemas.microsoft.com/office/drawing/2014/main" id="{E0764F0B-34C8-82CD-4B04-08CABFF30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26" y="2182421"/>
            <a:ext cx="2361453" cy="1829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5FB4-FEAA-1AF1-975A-9B96A70967F2}"/>
              </a:ext>
            </a:extLst>
          </p:cNvPr>
          <p:cNvSpPr txBox="1"/>
          <p:nvPr/>
        </p:nvSpPr>
        <p:spPr>
          <a:xfrm>
            <a:off x="1731969" y="1402390"/>
            <a:ext cx="114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D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89995-A9DC-999F-297E-0923CCDD5885}"/>
              </a:ext>
            </a:extLst>
          </p:cNvPr>
          <p:cNvSpPr txBox="1"/>
          <p:nvPr/>
        </p:nvSpPr>
        <p:spPr>
          <a:xfrm>
            <a:off x="9706095" y="1402390"/>
            <a:ext cx="18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D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Orchestrated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4A944-3AC0-E40C-C6E6-788C6A705DF0}"/>
              </a:ext>
            </a:extLst>
          </p:cNvPr>
          <p:cNvSpPr txBox="1"/>
          <p:nvPr/>
        </p:nvSpPr>
        <p:spPr>
          <a:xfrm>
            <a:off x="3348143" y="601353"/>
            <a:ext cx="610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32D4E"/>
                </a:solidFill>
                <a:latin typeface="Patua One" panose="02000000000000000000" pitchFamily="2" charset="0"/>
                <a:cs typeface="Segoe UI" panose="020B0502040204020203" pitchFamily="34" charset="0"/>
              </a:rPr>
              <a:t>Expertise continuum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5DF5C-02A1-F965-1B77-EC0821440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2" y="6855011"/>
            <a:ext cx="1884938" cy="2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eft-Right Arrow 41">
            <a:extLst>
              <a:ext uri="{FF2B5EF4-FFF2-40B4-BE49-F238E27FC236}">
                <a16:creationId xmlns:a16="http://schemas.microsoft.com/office/drawing/2014/main" id="{9641B5F1-0280-9CD1-FC88-9AC03457D6F3}"/>
              </a:ext>
            </a:extLst>
          </p:cNvPr>
          <p:cNvSpPr/>
          <p:nvPr/>
        </p:nvSpPr>
        <p:spPr>
          <a:xfrm>
            <a:off x="3470868" y="2366484"/>
            <a:ext cx="5878152" cy="1026655"/>
          </a:xfrm>
          <a:prstGeom prst="leftRightArrow">
            <a:avLst>
              <a:gd name="adj1" fmla="val 64298"/>
              <a:gd name="adj2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hematic&#10;&#10;Description automatically generated">
            <a:extLst>
              <a:ext uri="{FF2B5EF4-FFF2-40B4-BE49-F238E27FC236}">
                <a16:creationId xmlns:a16="http://schemas.microsoft.com/office/drawing/2014/main" id="{5F03D6B0-A57E-FCEB-BA82-8699FA138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95" y="1828168"/>
            <a:ext cx="2218652" cy="2216026"/>
          </a:xfrm>
          <a:prstGeom prst="rect">
            <a:avLst/>
          </a:prstGeom>
        </p:spPr>
      </p:pic>
      <p:pic>
        <p:nvPicPr>
          <p:cNvPr id="9" name="Picture 8" descr="Schematic&#10;&#10;Description automatically generated">
            <a:extLst>
              <a:ext uri="{FF2B5EF4-FFF2-40B4-BE49-F238E27FC236}">
                <a16:creationId xmlns:a16="http://schemas.microsoft.com/office/drawing/2014/main" id="{7F9645EE-302D-2A60-F9B3-9168F9A19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26" y="2182421"/>
            <a:ext cx="2361453" cy="18292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10872DC-DD76-B589-C896-7D9443A2B014}"/>
              </a:ext>
            </a:extLst>
          </p:cNvPr>
          <p:cNvGrpSpPr/>
          <p:nvPr/>
        </p:nvGrpSpPr>
        <p:grpSpPr>
          <a:xfrm>
            <a:off x="3906954" y="2097357"/>
            <a:ext cx="5050837" cy="1445828"/>
            <a:chOff x="3906954" y="2097357"/>
            <a:chExt cx="5050837" cy="144582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EE8295C-364F-3BF9-EE89-D7E551159395}"/>
                </a:ext>
              </a:extLst>
            </p:cNvPr>
            <p:cNvSpPr txBox="1"/>
            <p:nvPr/>
          </p:nvSpPr>
          <p:spPr>
            <a:xfrm>
              <a:off x="7110744" y="3262334"/>
              <a:ext cx="9852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Course lab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3E46B3-6456-54E0-29F3-79606716CE47}"/>
                </a:ext>
              </a:extLst>
            </p:cNvPr>
            <p:cNvSpPr txBox="1"/>
            <p:nvPr/>
          </p:nvSpPr>
          <p:spPr>
            <a:xfrm>
              <a:off x="6167324" y="2235679"/>
              <a:ext cx="10980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Study group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827F302-2EFA-BBC5-EE15-4393FFA3162D}"/>
                </a:ext>
              </a:extLst>
            </p:cNvPr>
            <p:cNvSpPr txBox="1"/>
            <p:nvPr/>
          </p:nvSpPr>
          <p:spPr>
            <a:xfrm>
              <a:off x="7713091" y="2097357"/>
              <a:ext cx="12447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Instructor-led activities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56E9B8A-2174-37C1-5638-7ADA7C836583}"/>
                </a:ext>
              </a:extLst>
            </p:cNvPr>
            <p:cNvSpPr txBox="1"/>
            <p:nvPr/>
          </p:nvSpPr>
          <p:spPr>
            <a:xfrm>
              <a:off x="5418092" y="3281575"/>
              <a:ext cx="11788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Book club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6978C01-AC64-DA0F-28FB-3360074DFF95}"/>
                </a:ext>
              </a:extLst>
            </p:cNvPr>
            <p:cNvSpPr txBox="1"/>
            <p:nvPr/>
          </p:nvSpPr>
          <p:spPr>
            <a:xfrm>
              <a:off x="3906954" y="3273683"/>
              <a:ext cx="12527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Support group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7451BD-4732-BAD1-1D18-62664BC6B677}"/>
                </a:ext>
              </a:extLst>
            </p:cNvPr>
            <p:cNvSpPr txBox="1"/>
            <p:nvPr/>
          </p:nvSpPr>
          <p:spPr>
            <a:xfrm>
              <a:off x="4663180" y="2224330"/>
              <a:ext cx="1098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Shadowing</a:t>
              </a:r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20A28E62-076A-7DB5-3AD9-3E73AE4B9A13}"/>
                </a:ext>
              </a:extLst>
            </p:cNvPr>
            <p:cNvSpPr/>
            <p:nvPr/>
          </p:nvSpPr>
          <p:spPr>
            <a:xfrm>
              <a:off x="4439755" y="3099816"/>
              <a:ext cx="184614" cy="15915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B195CE49-B5F5-5748-9519-5EADB767E1F0}"/>
                </a:ext>
              </a:extLst>
            </p:cNvPr>
            <p:cNvSpPr/>
            <p:nvPr/>
          </p:nvSpPr>
          <p:spPr>
            <a:xfrm>
              <a:off x="5915223" y="3097068"/>
              <a:ext cx="184614" cy="15915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9312E4CC-FBB2-F3E4-A776-965A73058A0E}"/>
                </a:ext>
              </a:extLst>
            </p:cNvPr>
            <p:cNvSpPr/>
            <p:nvPr/>
          </p:nvSpPr>
          <p:spPr>
            <a:xfrm>
              <a:off x="7511056" y="3097068"/>
              <a:ext cx="184614" cy="15915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30C4FC65-2BB1-6E4F-4DA0-60280D0FF102}"/>
                </a:ext>
              </a:extLst>
            </p:cNvPr>
            <p:cNvSpPr/>
            <p:nvPr/>
          </p:nvSpPr>
          <p:spPr>
            <a:xfrm rot="10800000">
              <a:off x="5119909" y="2502799"/>
              <a:ext cx="184614" cy="15915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EFAEB5B1-ACF6-983D-A405-BB29D1775C11}"/>
                </a:ext>
              </a:extLst>
            </p:cNvPr>
            <p:cNvSpPr/>
            <p:nvPr/>
          </p:nvSpPr>
          <p:spPr>
            <a:xfrm rot="10800000">
              <a:off x="6618362" y="2502799"/>
              <a:ext cx="184614" cy="15915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06E39D8B-1251-8A08-54D7-ACCC5C3ADF31}"/>
                </a:ext>
              </a:extLst>
            </p:cNvPr>
            <p:cNvSpPr/>
            <p:nvPr/>
          </p:nvSpPr>
          <p:spPr>
            <a:xfrm rot="10800000">
              <a:off x="8243134" y="2501025"/>
              <a:ext cx="184614" cy="15915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0B6DF79-4E36-AB55-EE29-6237FCCD0D6D}"/>
                </a:ext>
              </a:extLst>
            </p:cNvPr>
            <p:cNvCxnSpPr>
              <a:cxnSpLocks/>
              <a:stCxn id="61" idx="0"/>
            </p:cNvCxnSpPr>
            <p:nvPr/>
          </p:nvCxnSpPr>
          <p:spPr>
            <a:xfrm flipV="1">
              <a:off x="4532062" y="2560476"/>
              <a:ext cx="0" cy="53934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9953279-6C9D-A4B5-483C-B84A90C021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5806" y="2658969"/>
              <a:ext cx="0" cy="53934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170756F-2BC2-E564-AECF-BDED371129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7530" y="2557728"/>
              <a:ext cx="0" cy="53934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3EE323B-F3E4-CB74-45C7-D045F57FAB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7543" y="2657823"/>
              <a:ext cx="0" cy="53934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EFF072A-155D-8BE1-583F-0304437429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4219" y="2571456"/>
              <a:ext cx="0" cy="53934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A222118-3F9A-8B73-7E2E-ADA92D60AC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6297" y="2666511"/>
              <a:ext cx="0" cy="53934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A46AAF8-C1FD-559A-A5FE-51B26405EDA0}"/>
              </a:ext>
            </a:extLst>
          </p:cNvPr>
          <p:cNvSpPr/>
          <p:nvPr/>
        </p:nvSpPr>
        <p:spPr>
          <a:xfrm>
            <a:off x="790502" y="4339571"/>
            <a:ext cx="3024637" cy="1773200"/>
          </a:xfrm>
          <a:prstGeom prst="rect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ctr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Self-directed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Expert optional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Free-form conversation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Spontaneous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B53D78-A91A-58D4-BA31-E5AB5B768FD4}"/>
              </a:ext>
            </a:extLst>
          </p:cNvPr>
          <p:cNvSpPr/>
          <p:nvPr/>
        </p:nvSpPr>
        <p:spPr>
          <a:xfrm>
            <a:off x="9093901" y="4339571"/>
            <a:ext cx="3024637" cy="1773200"/>
          </a:xfrm>
          <a:prstGeom prst="rect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ctr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Instructor-led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Prescriptive conversation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BBC3A-757E-1E5C-89D1-A746FB9B7F31}"/>
              </a:ext>
            </a:extLst>
          </p:cNvPr>
          <p:cNvSpPr txBox="1"/>
          <p:nvPr/>
        </p:nvSpPr>
        <p:spPr>
          <a:xfrm>
            <a:off x="1731969" y="1402390"/>
            <a:ext cx="114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D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D2F25-4EC3-C3BC-1484-B8EDF251EEA1}"/>
              </a:ext>
            </a:extLst>
          </p:cNvPr>
          <p:cNvSpPr txBox="1"/>
          <p:nvPr/>
        </p:nvSpPr>
        <p:spPr>
          <a:xfrm>
            <a:off x="9706095" y="1402390"/>
            <a:ext cx="18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D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Orchestrated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2BEA8-9DD8-C19A-B61B-633211936CF9}"/>
              </a:ext>
            </a:extLst>
          </p:cNvPr>
          <p:cNvSpPr txBox="1"/>
          <p:nvPr/>
        </p:nvSpPr>
        <p:spPr>
          <a:xfrm>
            <a:off x="3348143" y="601353"/>
            <a:ext cx="610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32D4E"/>
                </a:solidFill>
                <a:latin typeface="Patua One" panose="02000000000000000000" pitchFamily="2" charset="0"/>
                <a:cs typeface="Segoe UI" panose="020B0502040204020203" pitchFamily="34" charset="0"/>
              </a:rPr>
              <a:t>Expertise continuum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D2CCF1-549A-2FEA-E5F9-1B63A8225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2" y="6855011"/>
            <a:ext cx="1884938" cy="2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eft-Right Arrow 41">
            <a:extLst>
              <a:ext uri="{FF2B5EF4-FFF2-40B4-BE49-F238E27FC236}">
                <a16:creationId xmlns:a16="http://schemas.microsoft.com/office/drawing/2014/main" id="{9641B5F1-0280-9CD1-FC88-9AC03457D6F3}"/>
              </a:ext>
            </a:extLst>
          </p:cNvPr>
          <p:cNvSpPr/>
          <p:nvPr/>
        </p:nvSpPr>
        <p:spPr>
          <a:xfrm>
            <a:off x="3470868" y="2366484"/>
            <a:ext cx="5878152" cy="1026655"/>
          </a:xfrm>
          <a:prstGeom prst="leftRightArrow">
            <a:avLst>
              <a:gd name="adj1" fmla="val 64298"/>
              <a:gd name="adj2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hematic&#10;&#10;Description automatically generated">
            <a:extLst>
              <a:ext uri="{FF2B5EF4-FFF2-40B4-BE49-F238E27FC236}">
                <a16:creationId xmlns:a16="http://schemas.microsoft.com/office/drawing/2014/main" id="{5F03D6B0-A57E-FCEB-BA82-8699FA138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95" y="1828168"/>
            <a:ext cx="2218652" cy="2216026"/>
          </a:xfrm>
          <a:prstGeom prst="rect">
            <a:avLst/>
          </a:prstGeom>
        </p:spPr>
      </p:pic>
      <p:pic>
        <p:nvPicPr>
          <p:cNvPr id="9" name="Picture 8" descr="Schematic&#10;&#10;Description automatically generated">
            <a:extLst>
              <a:ext uri="{FF2B5EF4-FFF2-40B4-BE49-F238E27FC236}">
                <a16:creationId xmlns:a16="http://schemas.microsoft.com/office/drawing/2014/main" id="{7F9645EE-302D-2A60-F9B3-9168F9A19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26" y="2182421"/>
            <a:ext cx="2361453" cy="18292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46AAF8-C1FD-559A-A5FE-51B26405EDA0}"/>
              </a:ext>
            </a:extLst>
          </p:cNvPr>
          <p:cNvSpPr/>
          <p:nvPr/>
        </p:nvSpPr>
        <p:spPr>
          <a:xfrm>
            <a:off x="790502" y="4339571"/>
            <a:ext cx="3024637" cy="1773200"/>
          </a:xfrm>
          <a:prstGeom prst="rect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ctr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Self-directed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Expert optional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Free-form conversation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Spontaneous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B53D78-A91A-58D4-BA31-E5AB5B768FD4}"/>
              </a:ext>
            </a:extLst>
          </p:cNvPr>
          <p:cNvSpPr/>
          <p:nvPr/>
        </p:nvSpPr>
        <p:spPr>
          <a:xfrm>
            <a:off x="9093901" y="4339571"/>
            <a:ext cx="3024637" cy="1773200"/>
          </a:xfrm>
          <a:prstGeom prst="rect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ctr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Instructor-led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Prescriptive conversation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BBC3A-757E-1E5C-89D1-A746FB9B7F31}"/>
              </a:ext>
            </a:extLst>
          </p:cNvPr>
          <p:cNvSpPr txBox="1"/>
          <p:nvPr/>
        </p:nvSpPr>
        <p:spPr>
          <a:xfrm>
            <a:off x="1731969" y="1402390"/>
            <a:ext cx="114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D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D2F25-4EC3-C3BC-1484-B8EDF251EEA1}"/>
              </a:ext>
            </a:extLst>
          </p:cNvPr>
          <p:cNvSpPr txBox="1"/>
          <p:nvPr/>
        </p:nvSpPr>
        <p:spPr>
          <a:xfrm>
            <a:off x="9706095" y="1402390"/>
            <a:ext cx="18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D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Orchestrated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2BEA8-9DD8-C19A-B61B-633211936CF9}"/>
              </a:ext>
            </a:extLst>
          </p:cNvPr>
          <p:cNvSpPr txBox="1"/>
          <p:nvPr/>
        </p:nvSpPr>
        <p:spPr>
          <a:xfrm>
            <a:off x="3348143" y="601353"/>
            <a:ext cx="610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32D4E"/>
                </a:solidFill>
                <a:latin typeface="Patua One" panose="02000000000000000000" pitchFamily="2" charset="0"/>
                <a:cs typeface="Segoe UI" panose="020B0502040204020203" pitchFamily="34" charset="0"/>
              </a:rPr>
              <a:t>Expertise continuum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47BAE6-894A-B483-AAA5-0C0756DB73A2}"/>
              </a:ext>
            </a:extLst>
          </p:cNvPr>
          <p:cNvGrpSpPr/>
          <p:nvPr/>
        </p:nvGrpSpPr>
        <p:grpSpPr>
          <a:xfrm>
            <a:off x="4095300" y="3277814"/>
            <a:ext cx="4706596" cy="369332"/>
            <a:chOff x="4095300" y="3208473"/>
            <a:chExt cx="4706596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696C44-1865-EF25-6044-37E366D01101}"/>
                </a:ext>
              </a:extLst>
            </p:cNvPr>
            <p:cNvSpPr txBox="1"/>
            <p:nvPr/>
          </p:nvSpPr>
          <p:spPr>
            <a:xfrm>
              <a:off x="4095300" y="32084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B096F1-7EB0-8105-AF7C-BB0DFEF2A55C}"/>
                </a:ext>
              </a:extLst>
            </p:cNvPr>
            <p:cNvSpPr txBox="1"/>
            <p:nvPr/>
          </p:nvSpPr>
          <p:spPr>
            <a:xfrm>
              <a:off x="4575829" y="32084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17633D-6BB3-1FDF-7613-6EE89ADD55A2}"/>
                </a:ext>
              </a:extLst>
            </p:cNvPr>
            <p:cNvSpPr txBox="1"/>
            <p:nvPr/>
          </p:nvSpPr>
          <p:spPr>
            <a:xfrm>
              <a:off x="5056358" y="32084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803DC2-B0F1-7FF7-A19C-F36ACB5D99F0}"/>
                </a:ext>
              </a:extLst>
            </p:cNvPr>
            <p:cNvSpPr txBox="1"/>
            <p:nvPr/>
          </p:nvSpPr>
          <p:spPr>
            <a:xfrm>
              <a:off x="5536887" y="32084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988A9C-3BDF-1A35-F117-23E48408299D}"/>
                </a:ext>
              </a:extLst>
            </p:cNvPr>
            <p:cNvSpPr txBox="1"/>
            <p:nvPr/>
          </p:nvSpPr>
          <p:spPr>
            <a:xfrm>
              <a:off x="6017416" y="32084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88F9DC-6231-AD55-A2EB-0D981CD3AFAA}"/>
                </a:ext>
              </a:extLst>
            </p:cNvPr>
            <p:cNvSpPr txBox="1"/>
            <p:nvPr/>
          </p:nvSpPr>
          <p:spPr>
            <a:xfrm>
              <a:off x="6497945" y="32084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06E07F-3855-8A4E-8AA6-120417EB366E}"/>
                </a:ext>
              </a:extLst>
            </p:cNvPr>
            <p:cNvSpPr txBox="1"/>
            <p:nvPr/>
          </p:nvSpPr>
          <p:spPr>
            <a:xfrm>
              <a:off x="6978474" y="32084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41EBE3-1DD8-BF17-3540-1B58EBD1F1BB}"/>
                </a:ext>
              </a:extLst>
            </p:cNvPr>
            <p:cNvSpPr txBox="1"/>
            <p:nvPr/>
          </p:nvSpPr>
          <p:spPr>
            <a:xfrm>
              <a:off x="7459003" y="32084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7D9350-EB1E-AD40-B397-2E6F0E717E0F}"/>
                </a:ext>
              </a:extLst>
            </p:cNvPr>
            <p:cNvSpPr txBox="1"/>
            <p:nvPr/>
          </p:nvSpPr>
          <p:spPr>
            <a:xfrm>
              <a:off x="7939532" y="32084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859E6D-7BEF-A183-5EBF-04650FB46A13}"/>
                </a:ext>
              </a:extLst>
            </p:cNvPr>
            <p:cNvSpPr txBox="1"/>
            <p:nvPr/>
          </p:nvSpPr>
          <p:spPr>
            <a:xfrm>
              <a:off x="8354338" y="3208473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7D2CCF1-549A-2FEA-E5F9-1B63A8225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2" y="6855011"/>
            <a:ext cx="1884938" cy="2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A56249-EDF0-0566-5671-0F226E133168}"/>
              </a:ext>
            </a:extLst>
          </p:cNvPr>
          <p:cNvSpPr txBox="1"/>
          <p:nvPr/>
        </p:nvSpPr>
        <p:spPr>
          <a:xfrm>
            <a:off x="3348143" y="601353"/>
            <a:ext cx="610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132D4E"/>
                </a:solidFill>
                <a:latin typeface="Patua One" panose="02000000000000000000" pitchFamily="2" charset="0"/>
                <a:cs typeface="Segoe UI" panose="020B0502040204020203" pitchFamily="34" charset="0"/>
              </a:rPr>
              <a:t>Expertise continuum</a:t>
            </a: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1174A59C-1307-F22B-524E-687748144D16}"/>
              </a:ext>
            </a:extLst>
          </p:cNvPr>
          <p:cNvSpPr/>
          <p:nvPr/>
        </p:nvSpPr>
        <p:spPr>
          <a:xfrm>
            <a:off x="3452121" y="4368988"/>
            <a:ext cx="5878152" cy="1026655"/>
          </a:xfrm>
          <a:prstGeom prst="leftRightArrow">
            <a:avLst>
              <a:gd name="adj1" fmla="val 64298"/>
              <a:gd name="adj2" fmla="val 50000"/>
            </a:avLst>
          </a:prstGeom>
          <a:gradFill>
            <a:gsLst>
              <a:gs pos="100000">
                <a:schemeClr val="accent4"/>
              </a:gs>
              <a:gs pos="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FBCE71-336A-1C3A-58C7-BADD21F055DC}"/>
              </a:ext>
            </a:extLst>
          </p:cNvPr>
          <p:cNvSpPr txBox="1"/>
          <p:nvPr/>
        </p:nvSpPr>
        <p:spPr>
          <a:xfrm>
            <a:off x="932638" y="4420650"/>
            <a:ext cx="2702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D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experience objective (UXO) driven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C7E4D-9830-BB61-A087-CAD913AFA1BC}"/>
              </a:ext>
            </a:extLst>
          </p:cNvPr>
          <p:cNvSpPr txBox="1"/>
          <p:nvPr/>
        </p:nvSpPr>
        <p:spPr>
          <a:xfrm>
            <a:off x="9349020" y="4559150"/>
            <a:ext cx="246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D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objective driven</a:t>
            </a:r>
          </a:p>
        </p:txBody>
      </p:sp>
      <p:sp>
        <p:nvSpPr>
          <p:cNvPr id="32" name="Left-Right Arrow 4">
            <a:extLst>
              <a:ext uri="{FF2B5EF4-FFF2-40B4-BE49-F238E27FC236}">
                <a16:creationId xmlns:a16="http://schemas.microsoft.com/office/drawing/2014/main" id="{BAACA982-7A40-13FC-DE32-90250B86B1A3}"/>
              </a:ext>
            </a:extLst>
          </p:cNvPr>
          <p:cNvSpPr/>
          <p:nvPr/>
        </p:nvSpPr>
        <p:spPr>
          <a:xfrm>
            <a:off x="3470868" y="2366484"/>
            <a:ext cx="5878152" cy="1026655"/>
          </a:xfrm>
          <a:prstGeom prst="leftRightArrow">
            <a:avLst>
              <a:gd name="adj1" fmla="val 64298"/>
              <a:gd name="adj2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Schematic&#10;&#10;Description automatically generated">
            <a:extLst>
              <a:ext uri="{FF2B5EF4-FFF2-40B4-BE49-F238E27FC236}">
                <a16:creationId xmlns:a16="http://schemas.microsoft.com/office/drawing/2014/main" id="{F466C6C4-0589-1DCC-8B74-2CBC32E12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95" y="1828168"/>
            <a:ext cx="2218652" cy="2216026"/>
          </a:xfrm>
          <a:prstGeom prst="rect">
            <a:avLst/>
          </a:prstGeom>
        </p:spPr>
      </p:pic>
      <p:pic>
        <p:nvPicPr>
          <p:cNvPr id="36" name="Picture 35" descr="Schematic&#10;&#10;Description automatically generated">
            <a:extLst>
              <a:ext uri="{FF2B5EF4-FFF2-40B4-BE49-F238E27FC236}">
                <a16:creationId xmlns:a16="http://schemas.microsoft.com/office/drawing/2014/main" id="{1EF5C0C1-7860-E710-51CF-247EADD82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26" y="2182421"/>
            <a:ext cx="2361453" cy="18292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4EB402-8D65-EF8D-EACD-65B92013073D}"/>
              </a:ext>
            </a:extLst>
          </p:cNvPr>
          <p:cNvSpPr txBox="1"/>
          <p:nvPr/>
        </p:nvSpPr>
        <p:spPr>
          <a:xfrm>
            <a:off x="1731969" y="1402390"/>
            <a:ext cx="114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D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09B8F9-537B-DB1E-A138-58DA6040E97E}"/>
              </a:ext>
            </a:extLst>
          </p:cNvPr>
          <p:cNvSpPr txBox="1"/>
          <p:nvPr/>
        </p:nvSpPr>
        <p:spPr>
          <a:xfrm>
            <a:off x="9706095" y="1402390"/>
            <a:ext cx="18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32D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Orchestrated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18C848-F9B3-E4E7-9923-473616908377}"/>
              </a:ext>
            </a:extLst>
          </p:cNvPr>
          <p:cNvGrpSpPr/>
          <p:nvPr/>
        </p:nvGrpSpPr>
        <p:grpSpPr>
          <a:xfrm>
            <a:off x="4095300" y="3277814"/>
            <a:ext cx="4706596" cy="369332"/>
            <a:chOff x="4095300" y="3208473"/>
            <a:chExt cx="4706596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3D416C-CA16-E6B8-296B-918E51405D85}"/>
                </a:ext>
              </a:extLst>
            </p:cNvPr>
            <p:cNvSpPr txBox="1"/>
            <p:nvPr/>
          </p:nvSpPr>
          <p:spPr>
            <a:xfrm>
              <a:off x="4095300" y="32084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104285-9EB0-A8D6-EB3B-BDA7B72AFE2E}"/>
                </a:ext>
              </a:extLst>
            </p:cNvPr>
            <p:cNvSpPr txBox="1"/>
            <p:nvPr/>
          </p:nvSpPr>
          <p:spPr>
            <a:xfrm>
              <a:off x="4575829" y="32084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CA2ACE-30A3-4FDB-0A71-36F85A00D453}"/>
                </a:ext>
              </a:extLst>
            </p:cNvPr>
            <p:cNvSpPr txBox="1"/>
            <p:nvPr/>
          </p:nvSpPr>
          <p:spPr>
            <a:xfrm>
              <a:off x="5056358" y="32084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16DB6B-94B4-C0F7-E5B1-21F353581FFB}"/>
                </a:ext>
              </a:extLst>
            </p:cNvPr>
            <p:cNvSpPr txBox="1"/>
            <p:nvPr/>
          </p:nvSpPr>
          <p:spPr>
            <a:xfrm>
              <a:off x="5536887" y="32084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6DD98C-9ACA-3FD7-3095-28A812F9389A}"/>
                </a:ext>
              </a:extLst>
            </p:cNvPr>
            <p:cNvSpPr txBox="1"/>
            <p:nvPr/>
          </p:nvSpPr>
          <p:spPr>
            <a:xfrm>
              <a:off x="6017416" y="32084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615C0F-FEA6-E6B0-64F9-F4F6F70E82AA}"/>
                </a:ext>
              </a:extLst>
            </p:cNvPr>
            <p:cNvSpPr txBox="1"/>
            <p:nvPr/>
          </p:nvSpPr>
          <p:spPr>
            <a:xfrm>
              <a:off x="6497945" y="32084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D9D92F-A120-3343-3FD7-0DF095736CFC}"/>
                </a:ext>
              </a:extLst>
            </p:cNvPr>
            <p:cNvSpPr txBox="1"/>
            <p:nvPr/>
          </p:nvSpPr>
          <p:spPr>
            <a:xfrm>
              <a:off x="6978474" y="32084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D077CD-484C-DCB0-AD09-92772147026C}"/>
                </a:ext>
              </a:extLst>
            </p:cNvPr>
            <p:cNvSpPr txBox="1"/>
            <p:nvPr/>
          </p:nvSpPr>
          <p:spPr>
            <a:xfrm>
              <a:off x="7459003" y="32084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61633C-4888-FAA5-EF91-1DC129651DD9}"/>
                </a:ext>
              </a:extLst>
            </p:cNvPr>
            <p:cNvSpPr txBox="1"/>
            <p:nvPr/>
          </p:nvSpPr>
          <p:spPr>
            <a:xfrm>
              <a:off x="7939532" y="320847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4E783E-679B-6868-75A7-EAB5C9C00FD0}"/>
                </a:ext>
              </a:extLst>
            </p:cNvPr>
            <p:cNvSpPr txBox="1"/>
            <p:nvPr/>
          </p:nvSpPr>
          <p:spPr>
            <a:xfrm>
              <a:off x="8354338" y="3208473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98DF52-D698-B328-B3B7-0A8D52931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2" y="6855011"/>
            <a:ext cx="1884938" cy="2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5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FCD034-D11E-8748-B83F-E558A627497E}"/>
              </a:ext>
            </a:extLst>
          </p:cNvPr>
          <p:cNvSpPr/>
          <p:nvPr/>
        </p:nvSpPr>
        <p:spPr>
          <a:xfrm>
            <a:off x="0" y="0"/>
            <a:ext cx="6400800" cy="7315200"/>
          </a:xfrm>
          <a:prstGeom prst="rect">
            <a:avLst/>
          </a:prstGeom>
          <a:solidFill>
            <a:srgbClr val="A8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9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3FD0B3-5329-4D63-B9B0-FDB59DCD0A4F}"/>
              </a:ext>
            </a:extLst>
          </p:cNvPr>
          <p:cNvSpPr txBox="1"/>
          <p:nvPr/>
        </p:nvSpPr>
        <p:spPr>
          <a:xfrm>
            <a:off x="1788311" y="957613"/>
            <a:ext cx="282417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40" dirty="0">
                <a:latin typeface="Segoe UI" panose="020B0502040204020203" pitchFamily="34" charset="0"/>
                <a:cs typeface="Segoe UI" panose="020B0502040204020203" pitchFamily="34" charset="0"/>
              </a:rPr>
              <a:t>You can’t force social learning…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99F6A1-0EA9-4CFE-94B6-3363BD244A96}"/>
              </a:ext>
            </a:extLst>
          </p:cNvPr>
          <p:cNvSpPr txBox="1"/>
          <p:nvPr/>
        </p:nvSpPr>
        <p:spPr>
          <a:xfrm>
            <a:off x="7845410" y="4936343"/>
            <a:ext cx="3511580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40" dirty="0">
                <a:latin typeface="Segoe UI" panose="020B0502040204020203" pitchFamily="34" charset="0"/>
                <a:cs typeface="Segoe UI" panose="020B0502040204020203" pitchFamily="34" charset="0"/>
              </a:rPr>
              <a:t>…but you can create an environment in which it thrives.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06321-F95D-4841-BD80-190C42E8B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397743" y="2836558"/>
            <a:ext cx="3605315" cy="360045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6361B1-FBC4-444B-861F-33DAB3FCB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353" y="1111930"/>
            <a:ext cx="2535695" cy="3444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94D063-5893-A64A-3BC0-0CEC878B9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2" y="6855011"/>
            <a:ext cx="1884938" cy="2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ublime website 2022">
      <a:dk1>
        <a:srgbClr val="000000"/>
      </a:dk1>
      <a:lt1>
        <a:srgbClr val="FFFFFF"/>
      </a:lt1>
      <a:dk2>
        <a:srgbClr val="414156"/>
      </a:dk2>
      <a:lt2>
        <a:srgbClr val="F3F2E3"/>
      </a:lt2>
      <a:accent1>
        <a:srgbClr val="8EC8C1"/>
      </a:accent1>
      <a:accent2>
        <a:srgbClr val="EAE580"/>
      </a:accent2>
      <a:accent3>
        <a:srgbClr val="6F6F93"/>
      </a:accent3>
      <a:accent4>
        <a:srgbClr val="F2AD78"/>
      </a:accent4>
      <a:accent5>
        <a:srgbClr val="A9EAE1"/>
      </a:accent5>
      <a:accent6>
        <a:srgbClr val="B2B2D3"/>
      </a:accent6>
      <a:hlink>
        <a:srgbClr val="0082FB"/>
      </a:hlink>
      <a:folHlink>
        <a:srgbClr val="A9A9A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ublime website 2022">
      <a:dk1>
        <a:srgbClr val="000000"/>
      </a:dk1>
      <a:lt1>
        <a:srgbClr val="FFFFFF"/>
      </a:lt1>
      <a:dk2>
        <a:srgbClr val="414156"/>
      </a:dk2>
      <a:lt2>
        <a:srgbClr val="F3F2E3"/>
      </a:lt2>
      <a:accent1>
        <a:srgbClr val="8EC8C1"/>
      </a:accent1>
      <a:accent2>
        <a:srgbClr val="EAE580"/>
      </a:accent2>
      <a:accent3>
        <a:srgbClr val="6F6F93"/>
      </a:accent3>
      <a:accent4>
        <a:srgbClr val="F2AD78"/>
      </a:accent4>
      <a:accent5>
        <a:srgbClr val="A9EAE1"/>
      </a:accent5>
      <a:accent6>
        <a:srgbClr val="B2B2D3"/>
      </a:accent6>
      <a:hlink>
        <a:srgbClr val="0082FB"/>
      </a:hlink>
      <a:folHlink>
        <a:srgbClr val="A9A9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ublime website 2021 1">
      <a:dk1>
        <a:srgbClr val="14364D"/>
      </a:dk1>
      <a:lt1>
        <a:srgbClr val="CAFF33"/>
      </a:lt1>
      <a:dk2>
        <a:srgbClr val="44546A"/>
      </a:dk2>
      <a:lt2>
        <a:srgbClr val="8FC9C2"/>
      </a:lt2>
      <a:accent1>
        <a:srgbClr val="448C96"/>
      </a:accent1>
      <a:accent2>
        <a:srgbClr val="95C63C"/>
      </a:accent2>
      <a:accent3>
        <a:srgbClr val="3B6812"/>
      </a:accent3>
      <a:accent4>
        <a:srgbClr val="505050"/>
      </a:accent4>
      <a:accent5>
        <a:srgbClr val="E6E6E6"/>
      </a:accent5>
      <a:accent6>
        <a:srgbClr val="FFFFFF"/>
      </a:accent6>
      <a:hlink>
        <a:srgbClr val="CAFF33"/>
      </a:hlink>
      <a:folHlink>
        <a:srgbClr val="95C63C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10918</TotalTime>
  <Words>244</Words>
  <Application>Microsoft Office PowerPoint</Application>
  <PresentationFormat>Custom</PresentationFormat>
  <Paragraphs>113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Office Theme</vt:lpstr>
      <vt:lpstr>office theme</vt:lpstr>
      <vt:lpstr>Office Theme</vt:lpstr>
      <vt:lpstr>Let learners lead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Bond</dc:creator>
  <cp:lastModifiedBy>Eva Bond</cp:lastModifiedBy>
  <cp:revision>761</cp:revision>
  <dcterms:created xsi:type="dcterms:W3CDTF">2022-09-12T20:32:35Z</dcterms:created>
  <dcterms:modified xsi:type="dcterms:W3CDTF">2023-02-22T18:49:24Z</dcterms:modified>
</cp:coreProperties>
</file>